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09" r:id="rId1"/>
  </p:sldMasterIdLst>
  <p:notesMasterIdLst>
    <p:notesMasterId r:id="rId32"/>
  </p:notesMasterIdLst>
  <p:handoutMasterIdLst>
    <p:handoutMasterId r:id="rId33"/>
  </p:handoutMasterIdLst>
  <p:sldIdLst>
    <p:sldId id="1100" r:id="rId2"/>
    <p:sldId id="1184" r:id="rId3"/>
    <p:sldId id="1210" r:id="rId4"/>
    <p:sldId id="1185" r:id="rId5"/>
    <p:sldId id="1168" r:id="rId6"/>
    <p:sldId id="1183" r:id="rId7"/>
    <p:sldId id="1169" r:id="rId8"/>
    <p:sldId id="1171" r:id="rId9"/>
    <p:sldId id="1172" r:id="rId10"/>
    <p:sldId id="1173" r:id="rId11"/>
    <p:sldId id="1201" r:id="rId12"/>
    <p:sldId id="1202" r:id="rId13"/>
    <p:sldId id="1203" r:id="rId14"/>
    <p:sldId id="1204" r:id="rId15"/>
    <p:sldId id="1205" r:id="rId16"/>
    <p:sldId id="1206" r:id="rId17"/>
    <p:sldId id="1207" r:id="rId18"/>
    <p:sldId id="1208" r:id="rId19"/>
    <p:sldId id="1200" r:id="rId20"/>
    <p:sldId id="1182" r:id="rId21"/>
    <p:sldId id="1196" r:id="rId22"/>
    <p:sldId id="1197" r:id="rId23"/>
    <p:sldId id="1198" r:id="rId24"/>
    <p:sldId id="1195" r:id="rId25"/>
    <p:sldId id="1186" r:id="rId26"/>
    <p:sldId id="1188" r:id="rId27"/>
    <p:sldId id="1189" r:id="rId28"/>
    <p:sldId id="1190" r:id="rId29"/>
    <p:sldId id="1209" r:id="rId30"/>
    <p:sldId id="1199" r:id="rId3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é VERMANDE" initials="AV" lastIdx="2" clrIdx="0">
    <p:extLst>
      <p:ext uri="{19B8F6BF-5375-455C-9EA6-DF929625EA0E}">
        <p15:presenceInfo xmlns:p15="http://schemas.microsoft.com/office/powerpoint/2012/main" userId="André VERMAN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00FF"/>
    <a:srgbClr val="00FF00"/>
    <a:srgbClr val="FFCC66"/>
    <a:srgbClr val="FFCC00"/>
    <a:srgbClr val="CCFFCC"/>
    <a:srgbClr val="CC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9" autoAdjust="0"/>
    <p:restoredTop sz="93718" autoAdjust="0"/>
  </p:normalViewPr>
  <p:slideViewPr>
    <p:cSldViewPr snapToGrid="0" snapToObjects="1">
      <p:cViewPr varScale="1">
        <p:scale>
          <a:sx n="70" d="100"/>
          <a:sy n="70" d="100"/>
        </p:scale>
        <p:origin x="15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-1908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fld id="{DA8FA161-12B7-4D3B-9A1A-E121762C1AB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300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ahoma" pitchFamily="34" charset="0"/>
              </a:defRPr>
            </a:lvl1pPr>
          </a:lstStyle>
          <a:p>
            <a:pPr>
              <a:defRPr/>
            </a:pPr>
            <a:fld id="{B21F2E50-F1E6-4B4B-9F5B-2992DEC89E0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869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258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41907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600205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971126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522048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12774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00776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851586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459072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47452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07026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242728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576644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925749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634059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048856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107769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065066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17267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677532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80724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372455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803389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92686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66544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800451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819185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8243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76866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DFA9E5-3E28-4950-A616-906C4E7FA210}" type="slidenum">
              <a:rPr kumimoji="0" lang="fr-FR" altLang="fr-FR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kumimoji="0" lang="fr-FR" altLang="fr-FR" dirty="0" smtClean="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3714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kumimoji="0" lang="en-US" dirty="0"/>
          </a:p>
        </p:txBody>
      </p:sp>
      <p:grpSp>
        <p:nvGrpSpPr>
          <p:cNvPr id="5" name="Groupe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kumimoji="0" lang="en-US" dirty="0"/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kumimoji="0" lang="en-US" dirty="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402897D-580F-433E-AE68-21191E0FD2F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827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514F6-77DC-4081-9614-5AE40B25672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01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26C9F-673C-4DAF-9A9A-11178940E30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746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AB3E3-5700-4EA2-B72C-90EC24385A4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77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 dirty="0"/>
          </a:p>
        </p:txBody>
      </p:sp>
      <p:sp>
        <p:nvSpPr>
          <p:cNvPr id="5" name="Chevron 4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259576-6B09-457A-984B-F9C702FEA79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654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A9CB50-AD6B-4A07-A2E4-3B640878289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5294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C5B8D1-2D47-4176-9609-0AE8BA1BEE1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44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A7482A7-E158-4C9B-B66A-3D809C3B615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299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4AD5-597F-47BA-85A3-DE857E1C200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892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8CFB61-7096-4D28-A109-E31132E97D6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95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kumimoji="0" lang="en-US" dirty="0"/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kumimoji="0" lang="en-US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 dirty="0"/>
          </a:p>
        </p:txBody>
      </p:sp>
      <p:sp>
        <p:nvSpPr>
          <p:cNvPr id="10" name="Chevron 9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8E5CB18-31E6-4C4A-9F01-004E005DD62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9297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kumimoji="0" lang="en-US" dirty="0"/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kumimoji="0" lang="en-US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1E8B135-3385-4058-90C1-3BB79BF2F8C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0" r:id="rId1"/>
    <p:sldLayoutId id="2147485756" r:id="rId2"/>
    <p:sldLayoutId id="2147485761" r:id="rId3"/>
    <p:sldLayoutId id="2147485762" r:id="rId4"/>
    <p:sldLayoutId id="2147485763" r:id="rId5"/>
    <p:sldLayoutId id="2147485764" r:id="rId6"/>
    <p:sldLayoutId id="2147485757" r:id="rId7"/>
    <p:sldLayoutId id="2147485765" r:id="rId8"/>
    <p:sldLayoutId id="2147485766" r:id="rId9"/>
    <p:sldLayoutId id="2147485758" r:id="rId10"/>
    <p:sldLayoutId id="21474857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3" y="1211152"/>
            <a:ext cx="8734076" cy="5476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507" y="274638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 RUE DE NANCY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1206656"/>
            <a:ext cx="8519538" cy="54762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92757" y="662061"/>
            <a:ext cx="729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 Rounded MT Bold" panose="020F0704030504030204" pitchFamily="34" charset="0"/>
              </a:rPr>
              <a:t>En respectant les consignes de la BAN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98" y="1177171"/>
            <a:ext cx="3389951" cy="3874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1206656"/>
            <a:ext cx="8519538" cy="55167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1204467"/>
            <a:ext cx="8519537" cy="55057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8" y="1212470"/>
            <a:ext cx="8546267" cy="54977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27" y="1204466"/>
            <a:ext cx="4334375" cy="554840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75" y="1949828"/>
            <a:ext cx="1847627" cy="36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6677" y="1998217"/>
            <a:ext cx="750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 Rounded MT Bold" panose="020F0704030504030204" pitchFamily="34" charset="0"/>
              </a:rPr>
              <a:t>L</a:t>
            </a:r>
            <a:r>
              <a:rPr lang="fr-FR" b="1" dirty="0" smtClean="0">
                <a:latin typeface="Arial Rounded MT Bold" panose="020F0704030504030204" pitchFamily="34" charset="0"/>
              </a:rPr>
              <a:t>e découpage opéré sur la rue de Nancy</a:t>
            </a:r>
            <a:r>
              <a:rPr lang="fr-FR" dirty="0" smtClean="0"/>
              <a:t>  </a:t>
            </a:r>
            <a:r>
              <a:rPr lang="fr-FR" b="1" dirty="0">
                <a:latin typeface="Arial Rounded MT Bold" panose="020F0704030504030204" pitchFamily="34" charset="0"/>
              </a:rPr>
              <a:t>amène de la </a:t>
            </a:r>
            <a:r>
              <a:rPr lang="fr-FR" b="1" dirty="0" smtClean="0">
                <a:latin typeface="Arial Rounded MT Bold" panose="020F0704030504030204" pitchFamily="34" charset="0"/>
              </a:rPr>
              <a:t>cohérence… 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10185" y="5248810"/>
            <a:ext cx="751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- les habitations de la </a:t>
            </a:r>
            <a:r>
              <a:rPr lang="fr-FR" dirty="0"/>
              <a:t>" </a:t>
            </a:r>
            <a:r>
              <a:rPr lang="fr-FR" b="1" dirty="0" smtClean="0"/>
              <a:t>rue d’Acraigne</a:t>
            </a:r>
            <a:r>
              <a:rPr lang="fr-FR" dirty="0" smtClean="0"/>
              <a:t> </a:t>
            </a:r>
            <a:r>
              <a:rPr lang="fr-FR" dirty="0"/>
              <a:t>" </a:t>
            </a:r>
            <a:r>
              <a:rPr lang="fr-FR" dirty="0" smtClean="0"/>
              <a:t> </a:t>
            </a:r>
            <a:r>
              <a:rPr lang="fr-FR" b="1" dirty="0" smtClean="0"/>
              <a:t> vont devoir </a:t>
            </a:r>
            <a:br>
              <a:rPr lang="fr-FR" b="1" dirty="0" smtClean="0"/>
            </a:br>
            <a:r>
              <a:rPr lang="fr-FR" b="1" dirty="0" smtClean="0"/>
              <a:t>   changer de numérotation.</a:t>
            </a:r>
            <a:r>
              <a:rPr lang="fr-FR" b="1" dirty="0">
                <a:latin typeface="Arial Rounded MT Bold" panose="020F0704030504030204" pitchFamily="34" charset="0"/>
              </a:rPr>
              <a:t> </a:t>
            </a:r>
          </a:p>
          <a:p>
            <a:endParaRPr lang="fr-FR" b="1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676642" y="666557"/>
            <a:ext cx="6559952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96634" y="3618393"/>
            <a:ext cx="673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37481" y="4105793"/>
            <a:ext cx="6309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Les maisons situées au 2 au 4 et au 7 </a:t>
            </a:r>
            <a:r>
              <a:rPr lang="fr-FR" dirty="0" smtClean="0"/>
              <a:t>" </a:t>
            </a:r>
            <a:r>
              <a:rPr lang="fr-FR" b="1" dirty="0" smtClean="0"/>
              <a:t>rue de </a:t>
            </a:r>
            <a:br>
              <a:rPr lang="fr-FR" b="1" dirty="0" smtClean="0"/>
            </a:br>
            <a:r>
              <a:rPr lang="fr-FR" b="1" dirty="0" smtClean="0"/>
              <a:t>  Nancy</a:t>
            </a:r>
            <a:r>
              <a:rPr lang="fr-FR" dirty="0" smtClean="0"/>
              <a:t> </a:t>
            </a:r>
            <a:r>
              <a:rPr lang="fr-FR" dirty="0"/>
              <a:t>"</a:t>
            </a:r>
            <a:r>
              <a:rPr lang="fr-FR" dirty="0" smtClean="0"/>
              <a:t> </a:t>
            </a:r>
            <a:r>
              <a:rPr lang="fr-FR" b="1" dirty="0" smtClean="0"/>
              <a:t>vont faire parties de la rue d’Acraigne !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85417" y="3459704"/>
            <a:ext cx="750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Arial Rounded MT Bold" panose="020F0704030504030204" pitchFamily="34" charset="0"/>
              </a:rPr>
              <a:t>Conséquences  :</a:t>
            </a:r>
            <a:endParaRPr lang="fr-FR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4211" y="1334936"/>
            <a:ext cx="8385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4"/>
                </a:solidFill>
                <a:latin typeface="Arial Rounded MT Bold" panose="020F0704030504030204" pitchFamily="34" charset="0"/>
              </a:rPr>
              <a:t>Bilan du découpage de la rue de Nancy</a:t>
            </a:r>
            <a:endParaRPr lang="fr-FR" sz="3200" b="1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16677" y="2366104"/>
            <a:ext cx="799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 Rounded MT Bold" panose="020F0704030504030204" pitchFamily="34" charset="0"/>
              </a:rPr>
              <a:t>                                     mais impose </a:t>
            </a:r>
            <a:r>
              <a:rPr lang="fr-FR" b="1" dirty="0">
                <a:latin typeface="Arial Rounded MT Bold" panose="020F0704030504030204" pitchFamily="34" charset="0"/>
              </a:rPr>
              <a:t>des incidences </a:t>
            </a:r>
            <a:r>
              <a:rPr lang="fr-FR" b="1" dirty="0" smtClean="0">
                <a:latin typeface="Arial Rounded MT Bold" panose="020F0704030504030204" pitchFamily="34" charset="0"/>
              </a:rPr>
              <a:t>sur </a:t>
            </a:r>
            <a:r>
              <a:rPr lang="fr-FR" b="1" dirty="0">
                <a:latin typeface="Arial Rounded MT Bold" panose="020F0704030504030204" pitchFamily="34" charset="0"/>
              </a:rPr>
              <a:t>la rue d’Acraigne !</a:t>
            </a:r>
          </a:p>
        </p:txBody>
      </p:sp>
    </p:spTree>
    <p:extLst>
      <p:ext uri="{BB962C8B-B14F-4D97-AF65-F5344CB8AC3E}">
        <p14:creationId xmlns:p14="http://schemas.microsoft.com/office/powerpoint/2010/main" val="111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/>
      <p:bldP spid="19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676642" y="666557"/>
            <a:ext cx="6559952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337481" y="3266469"/>
            <a:ext cx="6309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Ajout d’habitations en début de rue ( 2 – 4 – 7 ) 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203483" y="2573032"/>
            <a:ext cx="750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Arial Rounded MT Bold" panose="020F0704030504030204" pitchFamily="34" charset="0"/>
              </a:rPr>
              <a:t>Motifs de cette nécessité  :</a:t>
            </a:r>
            <a:endParaRPr lang="fr-FR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08515" y="1354162"/>
            <a:ext cx="7506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4"/>
                </a:solidFill>
                <a:latin typeface="Arial Rounded MT Bold" panose="020F0704030504030204" pitchFamily="34" charset="0"/>
              </a:rPr>
              <a:t>Renumérotation de la rue d’Acraigne</a:t>
            </a:r>
            <a:endParaRPr lang="fr-FR" sz="3600" b="1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80696" y="4428803"/>
            <a:ext cx="660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dirty="0" smtClean="0"/>
              <a:t>- Anticipation d’occupation de parcelles urbanisables  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1" y="2573032"/>
            <a:ext cx="8190573" cy="401363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637732" y="3569343"/>
            <a:ext cx="1241946" cy="82883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904717" y="4165552"/>
            <a:ext cx="1241946" cy="82883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215637" y="4921095"/>
            <a:ext cx="1241946" cy="82883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355673" y="3803283"/>
            <a:ext cx="6309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dirty="0"/>
              <a:t>- </a:t>
            </a:r>
            <a:r>
              <a:rPr lang="fr-FR" dirty="0" smtClean="0"/>
              <a:t>Construction d’une nouvelle maison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0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9" grpId="1"/>
      <p:bldP spid="20" grpId="0"/>
      <p:bldP spid="11" grpId="0"/>
      <p:bldP spid="11" grpId="1"/>
      <p:bldP spid="3" grpId="0" animBg="1"/>
      <p:bldP spid="14" grpId="0" animBg="1"/>
      <p:bldP spid="17" grpId="0" animBg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NUMÉROTATION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64010" y="1511128"/>
            <a:ext cx="644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Sont concernés par la nouvelle numérotation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50878" y="3093290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Les voies issues du découpage de la rue de Nancy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66798" y="3982672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La rue d’Acraigne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069070" y="4872070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Le chemin des Millions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3" y="1320095"/>
            <a:ext cx="8257223" cy="52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4" y="1603071"/>
            <a:ext cx="7887801" cy="504895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64010" y="1266178"/>
            <a:ext cx="6559952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PRINCIPE DE LA NOUVELLE NUMÉROTATION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3" y="2865829"/>
            <a:ext cx="7887801" cy="206595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907577" y="3914698"/>
            <a:ext cx="341194" cy="382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67" y="5508866"/>
            <a:ext cx="3067478" cy="114316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20165" y="1764761"/>
            <a:ext cx="750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Pour exemple, prenons la rue d’Acraigne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" y="2749703"/>
            <a:ext cx="3106406" cy="8575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" y="2759457"/>
            <a:ext cx="4963218" cy="847843"/>
          </a:xfrm>
          <a:prstGeom prst="rect">
            <a:avLst/>
          </a:prstGeom>
        </p:spPr>
      </p:pic>
      <p:sp>
        <p:nvSpPr>
          <p:cNvPr id="13" name="Flèche vers le bas 12"/>
          <p:cNvSpPr/>
          <p:nvPr/>
        </p:nvSpPr>
        <p:spPr>
          <a:xfrm>
            <a:off x="1397370" y="1972464"/>
            <a:ext cx="472373" cy="1773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4" y="2456346"/>
            <a:ext cx="5424815" cy="35537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3" y="1538475"/>
            <a:ext cx="8312114" cy="5113551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921521" y="4587110"/>
            <a:ext cx="1076613" cy="10083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3062" y="2503792"/>
            <a:ext cx="4895850" cy="41433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12" y="3966280"/>
            <a:ext cx="1279759" cy="5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12" grpId="0"/>
      <p:bldP spid="13" grpId="0" animBg="1"/>
      <p:bldP spid="13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24211" y="1221729"/>
            <a:ext cx="9296400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NUMÉROTATION 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DU CHEMIN DES MILLIONS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1604"/>
            <a:ext cx="7626993" cy="491744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1604"/>
            <a:ext cx="7614361" cy="4917446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770496" y="2409178"/>
            <a:ext cx="1146411" cy="3166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451604"/>
            <a:ext cx="7614361" cy="491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64010" y="1198937"/>
            <a:ext cx="6559952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dirty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NUMÉROTATION </a:t>
            </a:r>
            <a:br>
              <a:rPr kumimoji="0" lang="fr-FR" sz="2800" dirty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DE LA VOIE « BLEUE »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8" y="1431925"/>
            <a:ext cx="7626994" cy="49174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2246"/>
            <a:ext cx="7626994" cy="4917446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486624" y="2802313"/>
            <a:ext cx="1214438" cy="34026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2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64010" y="1211152"/>
            <a:ext cx="6559952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dirty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NUMÉROTATION </a:t>
            </a:r>
            <a:br>
              <a:rPr kumimoji="0" lang="fr-FR" sz="2800" dirty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DE LA </a:t>
            </a:r>
            <a:r>
              <a:rPr kumimoji="0" lang="fr-FR" sz="2800" dirty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VOIE </a:t>
            </a: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« JAUNE »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4" y="1451604"/>
            <a:ext cx="7626994" cy="49174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4" y="1440656"/>
            <a:ext cx="7626994" cy="4917446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1265993">
            <a:off x="726061" y="1811783"/>
            <a:ext cx="3048904" cy="7818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8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64010" y="1211152"/>
            <a:ext cx="6559952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NUMÉROTATION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 DE LA VOIE « ROUGE »</a:t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kumimoji="0"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4" y="1451604"/>
            <a:ext cx="7626994" cy="49174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4" y="1455680"/>
            <a:ext cx="7626994" cy="4913369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 rot="1298109">
            <a:off x="1605130" y="1809558"/>
            <a:ext cx="764275" cy="16296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50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46" y="2116263"/>
            <a:ext cx="3135857" cy="313585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8927"/>
            <a:ext cx="8058026" cy="50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94833" y="2527149"/>
            <a:ext cx="578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Un adressage normé implique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69070" y="3110944"/>
            <a:ext cx="767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La dénomination de l’ensemble des voies de la commune et la numérotation de tous les locaux ;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84990" y="4341527"/>
            <a:ext cx="767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L’affichage des noms de voies et des numéros sur des panneaux signalétiques ;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087262" y="5606497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L’information des administrés et de l’administration ;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676640" y="1322880"/>
            <a:ext cx="5789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L’adressage est une</a:t>
            </a:r>
            <a:br>
              <a:rPr lang="fr-FR" b="1" dirty="0" smtClean="0">
                <a:latin typeface="Arial Rounded MT Bold" panose="020F0704030504030204" pitchFamily="34" charset="0"/>
              </a:rPr>
            </a:br>
            <a:r>
              <a:rPr lang="fr-FR" b="1" dirty="0" smtClean="0">
                <a:latin typeface="Arial Rounded MT Bold" panose="020F0704030504030204" pitchFamily="34" charset="0"/>
              </a:rPr>
              <a:t> COMPÉTENCE COMMUNALE 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DÉNOMINATION DES VOIES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1451604"/>
            <a:ext cx="8424004" cy="514026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5677047" y="3452831"/>
            <a:ext cx="610777" cy="349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14" y="2802429"/>
            <a:ext cx="1914734" cy="1300804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830299" y="4412611"/>
            <a:ext cx="610777" cy="349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79" y="4799463"/>
            <a:ext cx="2022771" cy="15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11" y="260351"/>
            <a:ext cx="726667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6" y="1223852"/>
            <a:ext cx="8495797" cy="54195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0" y="1207096"/>
            <a:ext cx="4533223" cy="54195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86513" y="673690"/>
            <a:ext cx="3340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4F81BD"/>
                </a:solidFill>
                <a:latin typeface="Arial Black" panose="020B0A04020102020204" pitchFamily="34" charset="0"/>
                <a:ea typeface="+mj-ea"/>
                <a:cs typeface="+mj-cs"/>
              </a:rPr>
              <a:t>LA VOIE ROUGE</a:t>
            </a:r>
            <a:endParaRPr lang="fr-FR" sz="2800" b="1" dirty="0">
              <a:solidFill>
                <a:srgbClr val="4F81BD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9" y="1196910"/>
            <a:ext cx="8495797" cy="539164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821026" y="3057098"/>
            <a:ext cx="1392071" cy="12828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3821026" y="4434206"/>
            <a:ext cx="900752" cy="464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353401" y="3234519"/>
            <a:ext cx="900752" cy="464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922173" y="680789"/>
            <a:ext cx="6113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4F81BD"/>
                </a:solidFill>
                <a:latin typeface="Arial Black" panose="020B0A04020102020204" pitchFamily="34" charset="0"/>
                <a:ea typeface="+mj-ea"/>
                <a:cs typeface="+mj-cs"/>
              </a:rPr>
              <a:t>ALLÉE DU CLOS DU CHÂTEAU</a:t>
            </a:r>
            <a:endParaRPr lang="fr-FR" sz="2800" b="1" dirty="0">
              <a:solidFill>
                <a:srgbClr val="4F81BD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66411" y="674402"/>
            <a:ext cx="4018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4F81BD"/>
                </a:solidFill>
                <a:latin typeface="Arial Black" panose="020B0A04020102020204" pitchFamily="34" charset="0"/>
                <a:ea typeface="+mj-ea"/>
                <a:cs typeface="+mj-cs"/>
              </a:rPr>
              <a:t>CLOS DU CHÂTEAU</a:t>
            </a:r>
            <a:endParaRPr lang="fr-FR" sz="2800" b="1" dirty="0">
              <a:solidFill>
                <a:srgbClr val="4F81BD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741718" y="2262324"/>
            <a:ext cx="568799" cy="13443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3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 animBg="1"/>
      <p:bldP spid="2" grpId="1" animBg="1"/>
      <p:bldP spid="3" grpId="0" animBg="1"/>
      <p:bldP spid="13" grpId="0" animBg="1"/>
      <p:bldP spid="14" grpId="0"/>
      <p:bldP spid="15" grpId="0"/>
      <p:bldP spid="15" grpId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6" y="1211152"/>
            <a:ext cx="8495797" cy="54195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87164" y="660018"/>
            <a:ext cx="326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4F81BD"/>
                </a:solidFill>
                <a:latin typeface="Arial Black" panose="020B0A04020102020204" pitchFamily="34" charset="0"/>
                <a:ea typeface="+mj-ea"/>
                <a:cs typeface="+mj-cs"/>
              </a:rPr>
              <a:t>LA VOIE JAUNE</a:t>
            </a:r>
            <a:endParaRPr lang="fr-FR" sz="2800" b="1" dirty="0">
              <a:solidFill>
                <a:srgbClr val="4F81BD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" y="1217073"/>
            <a:ext cx="8490566" cy="54474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" y="1200334"/>
            <a:ext cx="8502336" cy="54642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03" y="1183238"/>
            <a:ext cx="3270302" cy="555737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756147" y="647950"/>
            <a:ext cx="4482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4F81BD"/>
                </a:solidFill>
                <a:latin typeface="Arial Black" panose="020B0A04020102020204" pitchFamily="34" charset="0"/>
                <a:ea typeface="+mj-ea"/>
                <a:cs typeface="+mj-cs"/>
              </a:rPr>
              <a:t>RUE DE LA LOUVIÈRE</a:t>
            </a:r>
            <a:endParaRPr lang="fr-FR" sz="2800" b="1" dirty="0">
              <a:solidFill>
                <a:srgbClr val="4F81BD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4" name="Ellipse 3"/>
          <p:cNvSpPr/>
          <p:nvPr/>
        </p:nvSpPr>
        <p:spPr>
          <a:xfrm rot="486143">
            <a:off x="386045" y="1993595"/>
            <a:ext cx="3071382" cy="8041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2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6" y="1211152"/>
            <a:ext cx="8495797" cy="54195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87164" y="660018"/>
            <a:ext cx="3245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4F81BD"/>
                </a:solidFill>
                <a:latin typeface="Arial Black" panose="020B0A04020102020204" pitchFamily="34" charset="0"/>
                <a:ea typeface="+mj-ea"/>
                <a:cs typeface="+mj-cs"/>
              </a:rPr>
              <a:t>LA VOIE BLEUE</a:t>
            </a:r>
            <a:endParaRPr lang="fr-FR" sz="2800" b="1" dirty="0">
              <a:solidFill>
                <a:srgbClr val="4F81BD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5" y="1209389"/>
            <a:ext cx="8495797" cy="54409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35672" y="678591"/>
            <a:ext cx="322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4F81BD"/>
                </a:solidFill>
                <a:latin typeface="Arial Black" panose="020B0A04020102020204" pitchFamily="34" charset="0"/>
                <a:ea typeface="+mj-ea"/>
                <a:cs typeface="+mj-cs"/>
              </a:rPr>
              <a:t>RUE DE NANCY</a:t>
            </a:r>
            <a:endParaRPr lang="fr-FR" sz="2800" b="1" dirty="0">
              <a:solidFill>
                <a:srgbClr val="4F81BD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1676642" y="2651060"/>
            <a:ext cx="1180858" cy="368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057926" y="4806950"/>
            <a:ext cx="1180858" cy="368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400421" y="4806950"/>
            <a:ext cx="1180858" cy="368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971947" y="5994400"/>
            <a:ext cx="1180858" cy="368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4057926" y="2651060"/>
            <a:ext cx="1657505" cy="3527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2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2" grpId="0" animBg="1"/>
      <p:bldP spid="12" grpId="0" animBg="1"/>
      <p:bldP spid="13" grpId="0" animBg="1"/>
      <p:bldP spid="14" grpId="0" animBg="1"/>
      <p:bldP spid="3" grpId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642" y="1627361"/>
            <a:ext cx="6443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Avant de passer à la partie administrative et aux formalités qui découlent des modifications de </a:t>
            </a:r>
            <a:r>
              <a:rPr lang="fr-FR" b="1" dirty="0">
                <a:latin typeface="Arial Rounded MT Bold" panose="020F0704030504030204" pitchFamily="34" charset="0"/>
              </a:rPr>
              <a:t>l</a:t>
            </a:r>
            <a:r>
              <a:rPr lang="fr-FR" b="1" dirty="0" smtClean="0">
                <a:latin typeface="Arial Rounded MT Bold" panose="020F0704030504030204" pitchFamily="34" charset="0"/>
              </a:rPr>
              <a:t>’adressage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50878" y="2438195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249029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642" y="1462261"/>
            <a:ext cx="644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Déroulement du protocole mise en application du nouvel adressage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50878" y="2311195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Définir une date de cette mise en application ;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069070" y="2781875"/>
            <a:ext cx="767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Acter en conseil municipal le nommage et le numérotage par une délibération ;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71342" y="3689647"/>
            <a:ext cx="767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/>
              <a:t>É</a:t>
            </a:r>
            <a:r>
              <a:rPr lang="fr-FR" b="1" dirty="0" smtClean="0"/>
              <a:t>tablir l’arrêté municipal sur le modèle de plaque et pose éventuelle sur les façades ;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90" y="4584144"/>
            <a:ext cx="3227791" cy="21468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88" y="4821072"/>
            <a:ext cx="1790950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642" y="1627361"/>
            <a:ext cx="64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Déroulement du protocole d’adressage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50878" y="2438195"/>
            <a:ext cx="767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Communication et information des administrés sur la démarche d’adressage engagée ;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022146" y="3281998"/>
            <a:ext cx="495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réunion publique, nous y sommes  !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024417" y="3816538"/>
            <a:ext cx="5550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Courrier individuel portant l’indication de la </a:t>
            </a:r>
            <a:br>
              <a:rPr lang="fr-FR" b="1" dirty="0" smtClean="0"/>
            </a:br>
            <a:r>
              <a:rPr lang="fr-FR" b="1" dirty="0" smtClean="0"/>
              <a:t>   nouvelle adresse,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019868" y="3814367"/>
            <a:ext cx="641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Courrier individuel portant l’indication de la </a:t>
            </a:r>
            <a:br>
              <a:rPr lang="fr-FR" b="1" dirty="0" smtClean="0"/>
            </a:br>
            <a:r>
              <a:rPr lang="fr-FR" b="1" dirty="0" smtClean="0"/>
              <a:t>   nouvelle adresse, et des démarches à     </a:t>
            </a:r>
            <a:br>
              <a:rPr lang="fr-FR" b="1" dirty="0" smtClean="0"/>
            </a:br>
            <a:r>
              <a:rPr lang="fr-FR" b="1" dirty="0" smtClean="0"/>
              <a:t>   entreprendre vis-à-vis des services administratifs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1" grpId="0"/>
      <p:bldP spid="11" grpId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642" y="1245217"/>
            <a:ext cx="64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Communication avec les administrés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3" y="1672706"/>
            <a:ext cx="6922826" cy="6471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0" y="3218617"/>
            <a:ext cx="8306959" cy="298174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0" y="2319904"/>
            <a:ext cx="8398949" cy="6322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2936679"/>
            <a:ext cx="8401268" cy="36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642" y="1245217"/>
            <a:ext cx="64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Communication avec les administrés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4" y="1891538"/>
            <a:ext cx="8179570" cy="79588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32514" y="2865493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permanence seront assurées en mairie sur rendez-vous</a:t>
            </a:r>
            <a:r>
              <a:rPr lang="fr-FR" b="1" dirty="0" smtClean="0"/>
              <a:t>.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3934990"/>
            <a:ext cx="8587777" cy="104907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32514" y="4845562"/>
            <a:ext cx="767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</a:t>
            </a:r>
            <a:r>
              <a:rPr lang="fr-FR" dirty="0" smtClean="0"/>
              <a:t>s lettres types vous seront distribuées ainsi que des attestations de modification d’adresse.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02" y="1245217"/>
            <a:ext cx="3961801" cy="51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3" grpId="0"/>
      <p:bldP spid="13" grpId="1"/>
      <p:bldP spid="1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642" y="1245217"/>
            <a:ext cx="644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Communication avec les administrés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1" y="1706882"/>
            <a:ext cx="8136417" cy="4873929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302500" y="1816100"/>
            <a:ext cx="1392717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3" y="1713960"/>
            <a:ext cx="8136417" cy="4873929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594100" y="5245100"/>
            <a:ext cx="2108200" cy="965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23904" y="2959100"/>
            <a:ext cx="7721600" cy="1219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7" y="1768613"/>
            <a:ext cx="8119508" cy="481045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42" y="4031007"/>
            <a:ext cx="3467584" cy="25054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0" y="3794607"/>
            <a:ext cx="7835900" cy="278620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2" y="1777169"/>
            <a:ext cx="7977742" cy="463336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6" y="760224"/>
            <a:ext cx="6011114" cy="582058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09672" y="2351396"/>
            <a:ext cx="2946936" cy="5146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83" y="760224"/>
            <a:ext cx="5145707" cy="60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7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4" grpId="1" animBg="1"/>
      <p:bldP spid="10" grpId="0" animBg="1"/>
      <p:bldP spid="10" grpId="1" animBg="1"/>
      <p:bldP spid="12" grpId="0" animBg="1"/>
      <p:bldP spid="12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6066" y="1896313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Définition et fonctions d’une adresse;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36133" y="2361064"/>
            <a:ext cx="767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Dysfonctionnements liés à l’adressage existant;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73362" y="3281554"/>
            <a:ext cx="820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État des lieux de la «Rue de Nancy», Modifications apportées;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676640" y="1322880"/>
            <a:ext cx="578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SOMMAIRE 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9714" y="2828900"/>
            <a:ext cx="84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Site Officiel de l’adressage en France : Base Adresse Nationale;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68818" y="3721733"/>
            <a:ext cx="820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Incidences;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73362" y="4167006"/>
            <a:ext cx="820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Principe de la nouvelle numérotation;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75634" y="4606014"/>
            <a:ext cx="820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 Voies concernées;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91554" y="5031374"/>
            <a:ext cx="820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 Nouvelle numérotation voie par voie;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07474" y="5456734"/>
            <a:ext cx="820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 Dénomination des nouvelles voies;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829618" y="5868446"/>
            <a:ext cx="820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 </a:t>
            </a:r>
            <a:r>
              <a:rPr lang="fr-FR" sz="2800" b="1" dirty="0" smtClean="0"/>
              <a:t>Démarches administratives</a:t>
            </a:r>
            <a:r>
              <a:rPr lang="fr-FR" b="1" dirty="0" smtClean="0"/>
              <a:t>;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80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877" y="666557"/>
            <a:ext cx="7588155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4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MERCI </a:t>
            </a:r>
            <a:r>
              <a:rPr lang="fr-FR" sz="2400" dirty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À</a:t>
            </a:r>
            <a:r>
              <a:rPr lang="fr-FR" sz="24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 VOUS,  LA COMMISSION TRAVAUX</a:t>
            </a: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1211152"/>
            <a:ext cx="8597598" cy="54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642" y="1886673"/>
            <a:ext cx="578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Fonctions d’une adresse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9600" y="2642914"/>
            <a:ext cx="8425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smtClean="0"/>
              <a:t>L'adresse </a:t>
            </a:r>
            <a:r>
              <a:rPr lang="fr-FR" b="1" dirty="0"/>
              <a:t>normée est la base de la navigation de nombreux organismes remplissant des missions de service </a:t>
            </a:r>
            <a:r>
              <a:rPr lang="fr-FR" b="1" dirty="0" smtClean="0"/>
              <a:t>public…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114047" y="3511380"/>
            <a:ext cx="491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Acheminement du courrier, des colis ;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114047" y="3973045"/>
            <a:ext cx="675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Intervention des services de secours ;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116319" y="4493936"/>
            <a:ext cx="534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Les services de raccordement à la fibre ;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118591" y="5001182"/>
            <a:ext cx="534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- La programmation des GPS…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4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87104" y="1750193"/>
            <a:ext cx="750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Causes des problèmes liés à l’adressage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76737" y="2588599"/>
            <a:ext cx="628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- Incohérence de l’évolution de la numérotation ;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146412" y="5764493"/>
            <a:ext cx="751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 - Améliorer le service rendu aux citoyens de notre commune.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676642" y="666557"/>
            <a:ext cx="6559952" cy="54459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fr-FR" sz="280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kumimoji="0" lang="fr-FR" sz="280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kumimoji="0" lang="fr-FR" sz="280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kumimoji="0" lang="fr-FR" sz="280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kumimoji="0"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22903" y="5231058"/>
            <a:ext cx="578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Objectifs de la mise à niveau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76736" y="2156502"/>
            <a:ext cx="7016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- Obsolescence de la dénomination de certaines voies ;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65361" y="3491633"/>
            <a:ext cx="628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- Difficultés de distribution des courriers et colis ;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367633" y="3930641"/>
            <a:ext cx="628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- Risques pris dans l’acheminement des secours ;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365361" y="4341679"/>
            <a:ext cx="6281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- Impossibilité de raccordement à la fibre faute </a:t>
            </a:r>
            <a:br>
              <a:rPr lang="fr-FR" b="1" dirty="0" smtClean="0"/>
            </a:br>
            <a:r>
              <a:rPr lang="fr-FR" b="1" dirty="0" smtClean="0"/>
              <a:t>    d’adresse incomplète ;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85417" y="3145800"/>
            <a:ext cx="750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Rounded MT Bold" panose="020F0704030504030204" pitchFamily="34" charset="0"/>
              </a:rPr>
              <a:t>Conséquences  :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642" y="666557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COMMUNE DE FROLOIS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25" y="3795598"/>
            <a:ext cx="3314700" cy="21907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25" y="1211152"/>
            <a:ext cx="3200400" cy="24003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846" y="1211152"/>
            <a:ext cx="2752725" cy="22002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90956"/>
            <a:ext cx="7626994" cy="49217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86" y="3795598"/>
            <a:ext cx="4038214" cy="23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507" y="274638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 RUE DE NANCY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11" y="260351"/>
            <a:ext cx="726667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5" y="1203921"/>
            <a:ext cx="8588437" cy="547625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72430" y="670138"/>
            <a:ext cx="578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 Rounded MT Bold" panose="020F0704030504030204" pitchFamily="34" charset="0"/>
              </a:rPr>
              <a:t>La Rue de Nancy actuellement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45" y="5158853"/>
            <a:ext cx="405272" cy="6238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866" y="1748516"/>
            <a:ext cx="1528593" cy="2981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65" y="1429486"/>
            <a:ext cx="1371035" cy="3427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92" y="1286982"/>
            <a:ext cx="1950177" cy="34275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1" y="3207245"/>
            <a:ext cx="1194176" cy="5651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10" y="3303434"/>
            <a:ext cx="2111078" cy="3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8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507" y="274638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 RUE DE NANCY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76643" y="670138"/>
            <a:ext cx="598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 Rounded MT Bold" panose="020F0704030504030204" pitchFamily="34" charset="0"/>
              </a:rPr>
              <a:t>Place Edmond </a:t>
            </a:r>
            <a:r>
              <a:rPr lang="fr-FR" b="1" dirty="0" smtClean="0">
                <a:latin typeface="Arial Rounded MT Bold" panose="020F0704030504030204" pitchFamily="34" charset="0"/>
              </a:rPr>
              <a:t>URION </a:t>
            </a:r>
            <a:r>
              <a:rPr lang="fr-FR" b="1" dirty="0">
                <a:latin typeface="Arial Rounded MT Bold" panose="020F0704030504030204" pitchFamily="34" charset="0"/>
              </a:rPr>
              <a:t>- Rue d’Acraigne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7" y="1204917"/>
            <a:ext cx="8482721" cy="547425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743200" y="5622878"/>
            <a:ext cx="818866" cy="6005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001069" y="2972976"/>
            <a:ext cx="818866" cy="6005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152633" y="4044287"/>
            <a:ext cx="818866" cy="6005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333767" y="2465696"/>
            <a:ext cx="818866" cy="6005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2902857" y="1204917"/>
            <a:ext cx="885372" cy="12607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8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507" y="274638"/>
            <a:ext cx="6559952" cy="54459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  <a:t>ADRESSAGE RUE DE NANCY</a:t>
            </a:r>
            <a:br>
              <a:rPr lang="fr-FR" sz="2800" dirty="0" smtClean="0">
                <a:solidFill>
                  <a:srgbClr val="4F81BD"/>
                </a:solidFill>
                <a:effectLst/>
                <a:latin typeface="Arial Black" panose="020B0A04020102020204" pitchFamily="34" charset="0"/>
              </a:rPr>
            </a:br>
            <a:endParaRPr lang="fr-FR" sz="28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60" y="260351"/>
            <a:ext cx="635368" cy="79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ZoneTexte 1"/>
          <p:cNvSpPr txBox="1">
            <a:spLocks noChangeArrowheads="1"/>
          </p:cNvSpPr>
          <p:nvPr/>
        </p:nvSpPr>
        <p:spPr bwMode="auto">
          <a:xfrm>
            <a:off x="5411788" y="6369050"/>
            <a:ext cx="72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1" y="1206656"/>
            <a:ext cx="8529503" cy="54762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19293" y="662061"/>
            <a:ext cx="729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 Rounded MT Bold" panose="020F0704030504030204" pitchFamily="34" charset="0"/>
              </a:rPr>
              <a:t>Rue d’Acraigne Sortie village + Lot du château</a:t>
            </a:r>
            <a:endParaRPr lang="fr-FR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46613</TotalTime>
  <Words>664</Words>
  <Application>Microsoft Office PowerPoint</Application>
  <PresentationFormat>Affichage à l'écran (4:3)</PresentationFormat>
  <Paragraphs>139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2" baseType="lpstr">
      <vt:lpstr>Arial</vt:lpstr>
      <vt:lpstr>Arial Black</vt:lpstr>
      <vt:lpstr>Arial Narrow</vt:lpstr>
      <vt:lpstr>Arial Rounded MT Bold</vt:lpstr>
      <vt:lpstr>Calibri</vt:lpstr>
      <vt:lpstr>Lucida Sans Unicode</vt:lpstr>
      <vt:lpstr>Tahoma</vt:lpstr>
      <vt:lpstr>Verdana</vt:lpstr>
      <vt:lpstr>Wingdings</vt:lpstr>
      <vt:lpstr>Wingdings 2</vt:lpstr>
      <vt:lpstr>Wingdings 3</vt:lpstr>
      <vt:lpstr>Rotonde</vt:lpstr>
      <vt:lpstr>COMMUNE DE FROLOIS ADRESSAGE </vt:lpstr>
      <vt:lpstr>COMMUNE DE FROLOIS ADRESSAGE </vt:lpstr>
      <vt:lpstr>COMMUNE DE FROLOIS ADRESSAGE </vt:lpstr>
      <vt:lpstr>COMMUNE DE FROLOIS ADRESSAGE </vt:lpstr>
      <vt:lpstr>Présentation PowerPoint</vt:lpstr>
      <vt:lpstr>COMMUNE DE FROLOIS ADRESSAGE </vt:lpstr>
      <vt:lpstr> ADRESSAGE RUE DE NANCY </vt:lpstr>
      <vt:lpstr> ADRESSAGE RUE DE NANCY </vt:lpstr>
      <vt:lpstr> ADRESSAGE RUE DE NANCY </vt:lpstr>
      <vt:lpstr> ADRESSAGE RUE DE NANCY </vt:lpstr>
      <vt:lpstr>Présentation PowerPoint</vt:lpstr>
      <vt:lpstr>Présentation PowerPoint</vt:lpstr>
      <vt:lpstr>COMMUNE DE FROLOIS NUMÉROTATION </vt:lpstr>
      <vt:lpstr>COMMUNE DE FROLOIS  </vt:lpstr>
      <vt:lpstr>COMMUNE DE FROLOIS  </vt:lpstr>
      <vt:lpstr>COMMUNE DE FROLOIS  </vt:lpstr>
      <vt:lpstr>COMMUNE DE FROLOIS  </vt:lpstr>
      <vt:lpstr>COMMUNE DE FROLOIS  </vt:lpstr>
      <vt:lpstr>COMMUNE DE FROLOIS ADRESSAGE </vt:lpstr>
      <vt:lpstr>COMMUNE DE FROLOIS DÉNOMINATION DES VOIES </vt:lpstr>
      <vt:lpstr>COMMUNE DE FROLOIS  </vt:lpstr>
      <vt:lpstr>COMMUNE DE FROLOIS  </vt:lpstr>
      <vt:lpstr>COMMUNE DE FROLOIS  </vt:lpstr>
      <vt:lpstr>COMMUNE DE FROLOIS ADRESSAGE </vt:lpstr>
      <vt:lpstr>COMMUNE DE FROLOIS ADRESSAGE </vt:lpstr>
      <vt:lpstr>COMMUNE DE FROLOIS ADRESSAGE </vt:lpstr>
      <vt:lpstr>COMMUNE DE FROLOIS ADRESSAGE </vt:lpstr>
      <vt:lpstr>COMMUNE DE FROLOIS ADRESSAGE </vt:lpstr>
      <vt:lpstr>COMMUNE DE FROLOIS ADRESSAGE </vt:lpstr>
      <vt:lpstr>COMMUNE DE FROLOIS MERCI À VOUS,  LA COMMISSION TRAVAUX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Lycée Technique St JOSEPH  NEVERS</dc:title>
  <dc:creator>A VERMANDE</dc:creator>
  <cp:lastModifiedBy>André VERMANDE</cp:lastModifiedBy>
  <cp:revision>1128</cp:revision>
  <cp:lastPrinted>1601-01-01T00:00:00Z</cp:lastPrinted>
  <dcterms:created xsi:type="dcterms:W3CDTF">2005-08-27T13:57:29Z</dcterms:created>
  <dcterms:modified xsi:type="dcterms:W3CDTF">2021-06-11T13:36:07Z</dcterms:modified>
</cp:coreProperties>
</file>